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1"/>
  </p:sldMasterIdLst>
  <p:notesMasterIdLst>
    <p:notesMasterId r:id="rId13"/>
  </p:notesMasterIdLst>
  <p:handoutMasterIdLst>
    <p:handoutMasterId r:id="rId14"/>
  </p:handoutMasterIdLst>
  <p:sldIdLst>
    <p:sldId id="606" r:id="rId2"/>
    <p:sldId id="430" r:id="rId3"/>
    <p:sldId id="414" r:id="rId4"/>
    <p:sldId id="381" r:id="rId5"/>
    <p:sldId id="284" r:id="rId6"/>
    <p:sldId id="369" r:id="rId7"/>
    <p:sldId id="587" r:id="rId8"/>
    <p:sldId id="431" r:id="rId9"/>
    <p:sldId id="432" r:id="rId10"/>
    <p:sldId id="433" r:id="rId11"/>
    <p:sldId id="607" r:id="rId12"/>
  </p:sldIdLst>
  <p:sldSz cx="9144000" cy="6858000" type="letter"/>
  <p:notesSz cx="7099300" cy="102235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C300"/>
    <a:srgbClr val="FFFF66"/>
    <a:srgbClr val="FA8400"/>
    <a:srgbClr val="76D6FF"/>
    <a:srgbClr val="FF3399"/>
    <a:srgbClr val="008080"/>
    <a:srgbClr val="66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44" autoAdjust="0"/>
    <p:restoredTop sz="95400" autoAdjust="0"/>
  </p:normalViewPr>
  <p:slideViewPr>
    <p:cSldViewPr>
      <p:cViewPr varScale="1">
        <p:scale>
          <a:sx n="111" d="100"/>
          <a:sy n="111" d="100"/>
        </p:scale>
        <p:origin x="11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68"/>
    </p:cViewPr>
  </p:sorterViewPr>
  <p:notesViewPr>
    <p:cSldViewPr>
      <p:cViewPr varScale="1">
        <p:scale>
          <a:sx n="65" d="100"/>
          <a:sy n="65" d="100"/>
        </p:scale>
        <p:origin x="3106" y="62"/>
      </p:cViewPr>
      <p:guideLst>
        <p:guide orient="horz" pos="3221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163091" y="9737290"/>
            <a:ext cx="774789" cy="261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342" tIns="47010" rIns="92342" bIns="47010">
            <a:spAutoFit/>
          </a:bodyPr>
          <a:lstStyle/>
          <a:p>
            <a:pPr algn="ctr" defTabSz="919342" eaLnBrk="0" hangingPunct="0">
              <a:lnSpc>
                <a:spcPct val="90000"/>
              </a:lnSpc>
              <a:defRPr/>
            </a:pPr>
            <a:r>
              <a:rPr lang="en-GB" sz="1200" dirty="0"/>
              <a:t>Page </a:t>
            </a:r>
            <a:fld id="{1E003950-91CD-4549-A861-354E07470F19}" type="slidenum">
              <a:rPr lang="en-GB" sz="1200"/>
              <a:pPr algn="ctr" defTabSz="919342" eaLnBrk="0" hangingPunct="0">
                <a:lnSpc>
                  <a:spcPct val="90000"/>
                </a:lnSpc>
                <a:defRPr/>
              </a:pPr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25489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131" y="4855549"/>
            <a:ext cx="5205040" cy="46018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701" tIns="47010" rIns="95701" bIns="47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Body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50420" y="9737290"/>
            <a:ext cx="800133" cy="26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342" tIns="47010" rIns="92342" bIns="47010">
            <a:spAutoFit/>
          </a:bodyPr>
          <a:lstStyle/>
          <a:p>
            <a:pPr algn="ctr" defTabSz="919342" eaLnBrk="0" hangingPunct="0">
              <a:lnSpc>
                <a:spcPct val="90000"/>
              </a:lnSpc>
              <a:defRPr/>
            </a:pPr>
            <a:r>
              <a:rPr lang="en-GB" sz="1200" dirty="0"/>
              <a:t>Page </a:t>
            </a:r>
            <a:fld id="{B049023B-BA6D-4052-ADD8-71BD5C7AC255}" type="slidenum">
              <a:rPr lang="en-GB" sz="1200"/>
              <a:pPr algn="ctr" defTabSz="919342" eaLnBrk="0" hangingPunct="0">
                <a:lnSpc>
                  <a:spcPct val="90000"/>
                </a:lnSpc>
                <a:defRPr/>
              </a:pPr>
              <a:t>‹#›</a:t>
            </a:fld>
            <a:endParaRPr lang="en-GB" sz="1200" dirty="0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774700"/>
            <a:ext cx="5094287" cy="3819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0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0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5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/>
              <a:t>Two main coding types are used in Mobile Communications</a:t>
            </a:r>
          </a:p>
          <a:p>
            <a:endParaRPr lang="en-US" dirty="0"/>
          </a:p>
          <a:p>
            <a:pPr>
              <a:buFontTx/>
              <a:buChar char="•"/>
            </a:pPr>
            <a:r>
              <a:rPr lang="en-US" dirty="0"/>
              <a:t> Speech Coding – source coding</a:t>
            </a:r>
          </a:p>
          <a:p>
            <a:pPr lvl="1">
              <a:buFontTx/>
              <a:buChar char="•"/>
            </a:pPr>
            <a:r>
              <a:rPr lang="en-US" dirty="0"/>
              <a:t>Reduces the redundancy to </a:t>
            </a:r>
            <a:r>
              <a:rPr lang="en-US" dirty="0" err="1"/>
              <a:t>minimise</a:t>
            </a:r>
            <a:r>
              <a:rPr lang="en-US" dirty="0"/>
              <a:t> the bandwidth</a:t>
            </a:r>
          </a:p>
          <a:p>
            <a:pPr>
              <a:buFontTx/>
              <a:buChar char="•"/>
            </a:pPr>
            <a:r>
              <a:rPr lang="en-US" dirty="0"/>
              <a:t>Error Coding – Channel Coding Techniques</a:t>
            </a:r>
          </a:p>
          <a:p>
            <a:pPr lvl="1">
              <a:buFontTx/>
              <a:buChar char="•"/>
            </a:pPr>
            <a:r>
              <a:rPr lang="en-US" dirty="0"/>
              <a:t>Increase the redundancy to reduce errors and improve reliability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9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2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1531" y="0"/>
            <a:ext cx="8229601" cy="73183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9153" y="6386695"/>
            <a:ext cx="307647" cy="3044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2177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79292" y="2676526"/>
            <a:ext cx="7772401" cy="1470026"/>
          </a:xfrm>
          <a:prstGeom prst="rect">
            <a:avLst/>
          </a:prstGeom>
        </p:spPr>
        <p:txBody>
          <a:bodyPr/>
          <a:lstStyle>
            <a:lvl1pPr algn="r">
              <a:defRPr sz="4781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25492" y="4013200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3797"/>
            </a:lvl1pPr>
            <a:lvl2pPr marL="0" indent="321457" algn="r">
              <a:buSzTx/>
              <a:buFontTx/>
              <a:buNone/>
              <a:defRPr sz="3094"/>
            </a:lvl2pPr>
            <a:lvl3pPr marL="0" indent="642915" algn="r">
              <a:buSzTx/>
              <a:buFontTx/>
              <a:buNone/>
              <a:defRPr sz="3094"/>
            </a:lvl3pPr>
            <a:lvl4pPr marL="0" indent="964372" algn="r">
              <a:buSzTx/>
              <a:buFontTx/>
              <a:buNone/>
              <a:defRPr sz="3094"/>
            </a:lvl4pPr>
            <a:lvl5pPr marL="0" indent="1285829" algn="r">
              <a:buSzTx/>
              <a:buFontTx/>
              <a:buNone/>
              <a:defRPr sz="309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Line"/>
          <p:cNvSpPr/>
          <p:nvPr/>
        </p:nvSpPr>
        <p:spPr>
          <a:xfrm>
            <a:off x="2294662" y="3835400"/>
            <a:ext cx="6170046" cy="1"/>
          </a:xfrm>
          <a:prstGeom prst="line">
            <a:avLst/>
          </a:prstGeom>
          <a:ln w="25400">
            <a:solidFill>
              <a:srgbClr val="B6BE3C"/>
            </a:solidFill>
          </a:ln>
        </p:spPr>
        <p:txBody>
          <a:bodyPr lIns="45719" tIns="45719" rIns="45719" bIns="45719"/>
          <a:lstStyle/>
          <a:p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9153" y="6386695"/>
            <a:ext cx="307647" cy="3044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6" y="0"/>
            <a:ext cx="6793244" cy="915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r="30862"/>
          <a:stretch/>
        </p:blipFill>
        <p:spPr>
          <a:xfrm>
            <a:off x="0" y="-1"/>
            <a:ext cx="5192957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940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B9CB-ACC5-7745-AADC-A57E34C3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9DD03-4D8F-564F-8DC8-FA40854FA1F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A455A-411A-F244-B35A-4DC5089DC7E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D87F1-CB2D-F144-8D4F-0C2A36B989B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91AEEC-E905-6249-BF01-FBC3DA39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B44E9B-E7DE-7A41-ADEC-DC7CE0A9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29CB81-2A25-9C45-84A5-1C7F9468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7FE8039-0FA1-6E4A-A2E7-F6CDA41BFE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66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1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>
            <a:lvl2pPr marL="906235" indent="-449035"/>
            <a:lvl3pPr marL="1333500" indent="-419100"/>
            <a:lvl4pPr marL="1874520" indent="-502920"/>
            <a:lvl5pPr marL="2331720" indent="-50292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24" y="-1909"/>
            <a:ext cx="5718934" cy="770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r="30862"/>
          <a:stretch/>
        </p:blipFill>
        <p:spPr>
          <a:xfrm>
            <a:off x="0" y="3044"/>
            <a:ext cx="4371723" cy="762150"/>
          </a:xfrm>
          <a:prstGeom prst="rect">
            <a:avLst/>
          </a:prstGeom>
        </p:spPr>
      </p:pic>
      <p:sp>
        <p:nvSpPr>
          <p:cNvPr id="15" name="Title Text">
            <a:extLst>
              <a:ext uri="{FF2B5EF4-FFF2-40B4-BE49-F238E27FC236}">
                <a16:creationId xmlns:a16="http://schemas.microsoft.com/office/drawing/2014/main" id="{13488E08-8BF4-3B49-A8A8-817B4835D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204" y="-7963"/>
            <a:ext cx="8229601" cy="76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EDC21D4-419A-3646-B1DF-89CEC0506CC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95177" y="6436928"/>
            <a:ext cx="441319" cy="30444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11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5" r:id="rId3"/>
  </p:sldLayoutIdLst>
  <p:transition spd="med"/>
  <p:txStyles>
    <p:titleStyle>
      <a:lvl1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31503" marR="0" indent="-331503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08473" marR="0" indent="-287015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–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0796" marR="0" indent="-267881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285829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–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07287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»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28744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250201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571659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893116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1457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42915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64372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285829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07287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28744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50201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571659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7704" y="2276872"/>
            <a:ext cx="6624736" cy="2088232"/>
          </a:xfrm>
        </p:spPr>
        <p:txBody>
          <a:bodyPr>
            <a:noAutofit/>
          </a:bodyPr>
          <a:lstStyle/>
          <a:p>
            <a:pPr eaLnBrk="1" hangingPunct="1"/>
            <a:r>
              <a:rPr lang="en-GB" sz="4800" dirty="0"/>
              <a:t>Source Coding</a:t>
            </a:r>
          </a:p>
        </p:txBody>
      </p:sp>
    </p:spTree>
    <p:extLst>
      <p:ext uri="{BB962C8B-B14F-4D97-AF65-F5344CB8AC3E}">
        <p14:creationId xmlns:p14="http://schemas.microsoft.com/office/powerpoint/2010/main" val="98959764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64D216-A673-174F-BF17-324EFC36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938D26BA-58AC-1B44-85C4-01FAC617CD2D}"/>
              </a:ext>
            </a:extLst>
          </p:cNvPr>
          <p:cNvSpPr txBox="1">
            <a:spLocks/>
          </p:cNvSpPr>
          <p:nvPr/>
        </p:nvSpPr>
        <p:spPr>
          <a:xfrm>
            <a:off x="8604448" y="6431561"/>
            <a:ext cx="379655" cy="309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 fontScale="47500" lnSpcReduction="20000"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fontAlgn="auto">
              <a:buNone/>
            </a:pPr>
            <a:fld id="{86CB4B4D-7CA3-9044-876B-883B54F8677D}" type="slidenum">
              <a:rPr lang="en-GB" kern="0" smtClean="0"/>
              <a:pPr marL="0" indent="0" fontAlgn="auto">
                <a:buNone/>
              </a:pPr>
              <a:t>10</a:t>
            </a:fld>
            <a:endParaRPr lang="en-GB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33166A-4D96-8248-951D-A02C74479F9C}"/>
              </a:ext>
            </a:extLst>
          </p:cNvPr>
          <p:cNvSpPr/>
          <p:nvPr/>
        </p:nvSpPr>
        <p:spPr>
          <a:xfrm>
            <a:off x="1115616" y="967588"/>
            <a:ext cx="6770438" cy="26774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DE0D69-A3EE-7145-A06C-6DEC1BC4B60F}"/>
                  </a:ext>
                </a:extLst>
              </p:cNvPr>
              <p:cNvSpPr txBox="1"/>
              <p:nvPr/>
            </p:nvSpPr>
            <p:spPr>
              <a:xfrm>
                <a:off x="1378823" y="3055820"/>
                <a:ext cx="6332311" cy="4367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50240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GB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𝐻</m:t>
                    </m:r>
                    <m:d>
                      <m:dPr>
                        <m:ctrlPr>
                          <a:rPr kumimoji="0" lang="en-GB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r>
                          <a:rPr kumimoji="0" lang="en-GB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e>
                    </m:d>
                    <m:r>
                      <a:rPr kumimoji="0" lang="en-GB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𝑙𝑜𝑔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𝑙𝑜𝑔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8</m:t>
                            </m:r>
                          </m:den>
                        </m:f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𝑙𝑜𝑔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8</m:t>
                            </m:r>
                          </m:den>
                        </m:f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𝑙𝑜𝑔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rPr>
                  <a:t> bits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DE0D69-A3EE-7145-A06C-6DEC1BC4B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23" y="3055820"/>
                <a:ext cx="6332311" cy="436723"/>
              </a:xfrm>
              <a:prstGeom prst="rect">
                <a:avLst/>
              </a:prstGeom>
              <a:blipFill>
                <a:blip r:embed="rId2"/>
                <a:stretch>
                  <a:fillRect l="-1403" t="-2857" r="-1403" b="-1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B126EDD-9A60-954C-B2EF-FD26429AB3A4}"/>
              </a:ext>
            </a:extLst>
          </p:cNvPr>
          <p:cNvSpPr txBox="1"/>
          <p:nvPr/>
        </p:nvSpPr>
        <p:spPr>
          <a:xfrm>
            <a:off x="1403648" y="895580"/>
            <a:ext cx="2824617" cy="2101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Let</a:t>
            </a:r>
          </a:p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Then, the entropy of </a:t>
            </a:r>
            <a:r>
              <a:rPr kumimoji="0" lang="en-U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X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is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DD3DD3-C1F2-9345-9614-43812AFB3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09" t="11545" r="17391" b="36347"/>
          <a:stretch/>
        </p:blipFill>
        <p:spPr>
          <a:xfrm>
            <a:off x="2051720" y="873307"/>
            <a:ext cx="3219060" cy="1708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CB2111-0781-B14F-882E-15A5A6716F6C}"/>
              </a:ext>
            </a:extLst>
          </p:cNvPr>
          <p:cNvSpPr/>
          <p:nvPr/>
        </p:nvSpPr>
        <p:spPr>
          <a:xfrm>
            <a:off x="1133872" y="3966604"/>
            <a:ext cx="7038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What is the minimum number of questions you need to determine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dirty="0">
                <a:latin typeface="+mj-lt"/>
              </a:rPr>
              <a:t>?</a:t>
            </a:r>
          </a:p>
          <a:p>
            <a:pPr algn="ctr"/>
            <a:r>
              <a:rPr lang="en-GB" dirty="0">
                <a:latin typeface="+mj-lt"/>
              </a:rPr>
              <a:t>“Is X = a?” </a:t>
            </a:r>
          </a:p>
          <a:p>
            <a:pPr algn="ctr"/>
            <a:r>
              <a:rPr lang="en-GB" dirty="0">
                <a:latin typeface="+mj-lt"/>
              </a:rPr>
              <a:t>“Is X = b</a:t>
            </a:r>
          </a:p>
          <a:p>
            <a:pPr algn="ctr"/>
            <a:r>
              <a:rPr lang="en-GB" dirty="0">
                <a:latin typeface="+mj-lt"/>
              </a:rPr>
              <a:t>“Is X = c?” </a:t>
            </a:r>
          </a:p>
          <a:p>
            <a:r>
              <a:rPr lang="en-GB" dirty="0">
                <a:latin typeface="+mj-lt"/>
              </a:rPr>
              <a:t>The resulting expected number of binary questions required is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1.75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The minimum expected number of binary questions required to determine </a:t>
            </a:r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b="1" dirty="0">
                <a:latin typeface="+mj-lt"/>
              </a:rPr>
              <a:t> lies between </a:t>
            </a:r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H(X) and H(X) + 1</a:t>
            </a:r>
            <a:r>
              <a:rPr lang="en-GB" b="1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60963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7704" y="2276872"/>
            <a:ext cx="6624736" cy="2088232"/>
          </a:xfrm>
        </p:spPr>
        <p:txBody>
          <a:bodyPr>
            <a:noAutofit/>
          </a:bodyPr>
          <a:lstStyle/>
          <a:p>
            <a:pPr eaLnBrk="1" hangingPunct="1"/>
            <a:r>
              <a:rPr lang="en-GB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96702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5025-7A83-6648-8F5A-87B55DB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Compression?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01A8A-FDBE-C442-A107-6F8555AC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484784"/>
            <a:ext cx="6227178" cy="4464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E4D871-6F9E-F946-94EE-DF0D9B056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0" t="37399" r="31100" b="23226"/>
          <a:stretch/>
        </p:blipFill>
        <p:spPr>
          <a:xfrm>
            <a:off x="5733788" y="1196751"/>
            <a:ext cx="2206121" cy="1378826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64FF5DC-91E6-0C4D-B98F-651E979FCCD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676456" y="6381328"/>
            <a:ext cx="307647" cy="3098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5274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5025-7A83-6648-8F5A-87B55DB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compression?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B263D-7BDC-294F-9713-1502906D4B07}"/>
              </a:ext>
            </a:extLst>
          </p:cNvPr>
          <p:cNvSpPr txBox="1"/>
          <p:nvPr/>
        </p:nvSpPr>
        <p:spPr>
          <a:xfrm>
            <a:off x="606388" y="1700808"/>
            <a:ext cx="79312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Data compression is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of an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information source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(e.g., data file, speech signal, video signal) as accurately as possible using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fewest number of bits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Compressed data can only be understood if the decoding method is known by the receiver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EF51FCF-B0FC-A341-AA37-21E65864C43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676456" y="6431561"/>
            <a:ext cx="307647" cy="3098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3161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BDA51784-9C6C-6142-8960-23745839C480}"/>
              </a:ext>
            </a:extLst>
          </p:cNvPr>
          <p:cNvSpPr txBox="1">
            <a:spLocks/>
          </p:cNvSpPr>
          <p:nvPr/>
        </p:nvSpPr>
        <p:spPr>
          <a:xfrm>
            <a:off x="149552" y="32869"/>
            <a:ext cx="8229601" cy="731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457184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fontAlgn="auto"/>
            <a:r>
              <a:rPr lang="en-US" kern="0" dirty="0"/>
              <a:t>Source Coding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58EBC292-47D1-A74C-9FB3-3BA6A9D43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t="17438" r="34664" b="71803"/>
          <a:stretch/>
        </p:blipFill>
        <p:spPr>
          <a:xfrm>
            <a:off x="5053136" y="1020753"/>
            <a:ext cx="3911352" cy="1149350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68" name="Picture 7">
            <a:extLst>
              <a:ext uri="{FF2B5EF4-FFF2-40B4-BE49-F238E27FC236}">
                <a16:creationId xmlns:a16="http://schemas.microsoft.com/office/drawing/2014/main" id="{29C0E748-A33C-E34D-AAA6-564FBB545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17590" r="34072" b="71826"/>
          <a:stretch/>
        </p:blipFill>
        <p:spPr bwMode="auto">
          <a:xfrm>
            <a:off x="4194517" y="3429000"/>
            <a:ext cx="4769971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527B98-639C-9B41-B034-7271D6DC7F68}"/>
              </a:ext>
            </a:extLst>
          </p:cNvPr>
          <p:cNvSpPr txBox="1"/>
          <p:nvPr/>
        </p:nvSpPr>
        <p:spPr>
          <a:xfrm>
            <a:off x="882149" y="3735738"/>
            <a:ext cx="33123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Lossy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(images, videos)</a:t>
            </a: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061CF57D-FF90-E046-8E4A-046BC9FEA571}"/>
              </a:ext>
            </a:extLst>
          </p:cNvPr>
          <p:cNvSpPr txBox="1">
            <a:spLocks noChangeArrowheads="1"/>
          </p:cNvSpPr>
          <p:nvPr/>
        </p:nvSpPr>
        <p:spPr>
          <a:xfrm>
            <a:off x="607209" y="4742949"/>
            <a:ext cx="8229600" cy="1643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fontAlgn="auto"/>
            <a:r>
              <a:rPr lang="en-US" altLang="en-US" sz="2800" kern="0" dirty="0"/>
              <a:t>With </a:t>
            </a:r>
            <a:r>
              <a:rPr lang="en-US" altLang="en-US" sz="2800" b="1" kern="0" dirty="0"/>
              <a:t>lossy compression</a:t>
            </a:r>
            <a:r>
              <a:rPr lang="en-US" altLang="en-US" sz="2800" kern="0" dirty="0"/>
              <a:t>, the image is degraded, mathematically not identical to original. Data compression introduces a </a:t>
            </a:r>
            <a:r>
              <a:rPr lang="en-US" altLang="en-US" sz="2800" b="1" kern="0" dirty="0"/>
              <a:t>distortion</a:t>
            </a:r>
            <a:r>
              <a:rPr lang="en-US" altLang="en-US" sz="2800" kern="0" dirty="0"/>
              <a:t> of the source.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422F6F-07DA-A642-AB30-93D050506A0F}"/>
              </a:ext>
            </a:extLst>
          </p:cNvPr>
          <p:cNvSpPr txBox="1"/>
          <p:nvPr/>
        </p:nvSpPr>
        <p:spPr>
          <a:xfrm>
            <a:off x="864096" y="1448539"/>
            <a:ext cx="33123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Lossless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(text, programs)</a:t>
            </a: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55D3E488-A2B9-EE4F-9B1B-E7B91B0C2381}"/>
              </a:ext>
            </a:extLst>
          </p:cNvPr>
          <p:cNvSpPr txBox="1">
            <a:spLocks noChangeArrowheads="1"/>
          </p:cNvSpPr>
          <p:nvPr/>
        </p:nvSpPr>
        <p:spPr>
          <a:xfrm>
            <a:off x="576064" y="2276872"/>
            <a:ext cx="8129921" cy="107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Autofit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fontAlgn="auto">
              <a:lnSpc>
                <a:spcPct val="90000"/>
              </a:lnSpc>
            </a:pPr>
            <a:r>
              <a:rPr lang="en-US" altLang="en-US" sz="2800" b="1" kern="0" dirty="0"/>
              <a:t>Lossless compression:</a:t>
            </a:r>
            <a:r>
              <a:rPr lang="en-US" altLang="en-US" sz="2800" kern="0" dirty="0"/>
              <a:t> the compressed image/video can be decompressed to be identical to the original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4C88725-D316-F347-955E-5861F862A009}"/>
              </a:ext>
            </a:extLst>
          </p:cNvPr>
          <p:cNvSpPr/>
          <p:nvPr/>
        </p:nvSpPr>
        <p:spPr>
          <a:xfrm>
            <a:off x="402088" y="1020753"/>
            <a:ext cx="8382888" cy="2268000"/>
          </a:xfrm>
          <a:prstGeom prst="roundRect">
            <a:avLst>
              <a:gd name="adj" fmla="val 10621"/>
            </a:avLst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6" name="Slide Number">
            <a:extLst>
              <a:ext uri="{FF2B5EF4-FFF2-40B4-BE49-F238E27FC236}">
                <a16:creationId xmlns:a16="http://schemas.microsoft.com/office/drawing/2014/main" id="{112E2245-D0D1-1C43-916B-E8E230E0384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676456" y="6381328"/>
            <a:ext cx="307647" cy="3098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539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5C815FD3-7B5E-D44B-BFB5-210358537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498" y="-27384"/>
            <a:ext cx="8229600" cy="840630"/>
          </a:xfrm>
        </p:spPr>
        <p:txBody>
          <a:bodyPr/>
          <a:lstStyle/>
          <a:p>
            <a:r>
              <a:rPr lang="en-US" altLang="en-US" dirty="0"/>
              <a:t>Source Information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6B9ECA1-74D9-FC43-9B26-67E3A40172A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80714" y="1216199"/>
            <a:ext cx="4667350" cy="3292922"/>
          </a:xfrm>
        </p:spPr>
        <p:txBody>
          <a:bodyPr>
            <a:normAutofit/>
          </a:bodyPr>
          <a:lstStyle/>
          <a:p>
            <a:r>
              <a:rPr lang="en-US" altLang="en-US" sz="2600" dirty="0"/>
              <a:t>Let 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600" dirty="0"/>
              <a:t> be a discrete random variable taking on values 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altLang="en-US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 </a:t>
            </a:r>
            <a:r>
              <a:rPr lang="en-U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600" dirty="0"/>
              <a:t> from a finite alphabet</a:t>
            </a:r>
            <a:r>
              <a:rPr lang="en-US" altLang="en-US" sz="2600" i="1" dirty="0"/>
              <a:t> 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endParaRPr lang="en-US" altLang="en-US" sz="2600" i="1" dirty="0"/>
          </a:p>
          <a:p>
            <a:r>
              <a:rPr lang="en-US" altLang="en-US" sz="2600" dirty="0"/>
              <a:t>Probabilities of occurrence are 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</a:t>
            </a:r>
            <a:r>
              <a:rPr lang="en-US" altLang="en-US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p(x</a:t>
            </a:r>
            <a:r>
              <a:rPr lang="en-US" altLang="en-US" sz="2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…p(</a:t>
            </a:r>
            <a:r>
              <a:rPr lang="en-U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4030DE-268B-C14A-9CB3-5F109E34208F}"/>
              </a:ext>
            </a:extLst>
          </p:cNvPr>
          <p:cNvGrpSpPr/>
          <p:nvPr/>
        </p:nvGrpSpPr>
        <p:grpSpPr>
          <a:xfrm>
            <a:off x="5004048" y="1012824"/>
            <a:ext cx="4000749" cy="3584005"/>
            <a:chOff x="5004048" y="1012824"/>
            <a:chExt cx="4000749" cy="3584005"/>
          </a:xfrm>
        </p:grpSpPr>
        <p:pic>
          <p:nvPicPr>
            <p:cNvPr id="100358" name="Picture 6">
              <a:extLst>
                <a:ext uri="{FF2B5EF4-FFF2-40B4-BE49-F238E27FC236}">
                  <a16:creationId xmlns:a16="http://schemas.microsoft.com/office/drawing/2014/main" id="{CA4C6A7D-B68C-6D47-B3E7-B6FB883E2F8E}"/>
                </a:ext>
              </a:extLst>
            </p:cNvPr>
            <p:cNvPicPr>
              <a:picLocks noGrp="1" noChangeAspect="1" noChangeArrowheads="1"/>
            </p:cNvPicPr>
            <p:nvPr>
              <p:ph sz="quarter" idx="3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88" b="14658"/>
            <a:stretch>
              <a:fillRect/>
            </a:stretch>
          </p:blipFill>
          <p:spPr>
            <a:xfrm>
              <a:off x="5004048" y="1012824"/>
              <a:ext cx="4000749" cy="3584005"/>
            </a:xfrm>
            <a:noFill/>
            <a:ln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B2B5C9-AAB3-8F41-B3A6-4DF4513FF2F7}"/>
                </a:ext>
              </a:extLst>
            </p:cNvPr>
            <p:cNvSpPr/>
            <p:nvPr/>
          </p:nvSpPr>
          <p:spPr>
            <a:xfrm>
              <a:off x="6804248" y="4005064"/>
              <a:ext cx="58221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P(x)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7D2A5-4C7F-E24C-8D51-200AAAE0F1B5}"/>
                </a:ext>
              </a:extLst>
            </p:cNvPr>
            <p:cNvSpPr/>
            <p:nvPr/>
          </p:nvSpPr>
          <p:spPr>
            <a:xfrm rot="16200000">
              <a:off x="5076064" y="2458156"/>
              <a:ext cx="540000" cy="39600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noAutofit/>
            </a:bodyPr>
            <a:lstStyle/>
            <a:p>
              <a:r>
                <a:rPr lang="en-US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I(x)</a:t>
              </a:r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7653FF4-7546-7F4F-AABB-D815EB94DCDE}"/>
              </a:ext>
            </a:extLst>
          </p:cNvPr>
          <p:cNvSpPr/>
          <p:nvPr/>
        </p:nvSpPr>
        <p:spPr>
          <a:xfrm>
            <a:off x="480714" y="4552672"/>
            <a:ext cx="75955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+mj-lt"/>
              </a:rPr>
              <a:t>The </a:t>
            </a:r>
            <a:r>
              <a:rPr lang="en-US" altLang="en-US" sz="2600" b="1" dirty="0">
                <a:latin typeface="+mj-lt"/>
              </a:rPr>
              <a:t>information</a:t>
            </a:r>
            <a:r>
              <a:rPr lang="en-US" altLang="en-US" sz="2600" dirty="0">
                <a:latin typeface="+mj-lt"/>
              </a:rPr>
              <a:t> associated with symbol</a:t>
            </a:r>
            <a:r>
              <a:rPr lang="en-US" altLang="en-US" sz="26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600" i="1" dirty="0" err="1">
                <a:latin typeface="+mj-lt"/>
                <a:cs typeface="Times New Roman" panose="02020603050405020304" pitchFamily="18" charset="0"/>
              </a:rPr>
              <a:t>s</a:t>
            </a:r>
            <a:r>
              <a:rPr lang="en-US" altLang="en-US" sz="2600" i="1" baseline="-25000" dirty="0" err="1">
                <a:latin typeface="+mj-lt"/>
                <a:cs typeface="Times New Roman" panose="02020603050405020304" pitchFamily="18" charset="0"/>
              </a:rPr>
              <a:t>i</a:t>
            </a:r>
            <a:r>
              <a:rPr lang="en-US" altLang="en-US" sz="2600" dirty="0">
                <a:latin typeface="+mj-lt"/>
              </a:rPr>
              <a:t> is defined to be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A4B4B1-EB91-D244-A4A9-1602C96E5E23}"/>
              </a:ext>
            </a:extLst>
          </p:cNvPr>
          <p:cNvSpPr/>
          <p:nvPr/>
        </p:nvSpPr>
        <p:spPr>
          <a:xfrm>
            <a:off x="380556" y="4509121"/>
            <a:ext cx="8382888" cy="1772015"/>
          </a:xfrm>
          <a:prstGeom prst="roundRect">
            <a:avLst>
              <a:gd name="adj" fmla="val 10621"/>
            </a:avLst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96B58190-5CF2-C24A-A346-00546409D342}"/>
              </a:ext>
            </a:extLst>
          </p:cNvPr>
          <p:cNvSpPr txBox="1">
            <a:spLocks/>
          </p:cNvSpPr>
          <p:nvPr/>
        </p:nvSpPr>
        <p:spPr>
          <a:xfrm>
            <a:off x="8728849" y="6503569"/>
            <a:ext cx="379655" cy="309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 fontScale="47500" lnSpcReduction="20000"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fontAlgn="auto">
              <a:buNone/>
            </a:pPr>
            <a:fld id="{86CB4B4D-7CA3-9044-876B-883B54F8677D}" type="slidenum">
              <a:rPr lang="en-GB" kern="0" smtClean="0"/>
              <a:pPr marL="0" indent="0" fontAlgn="auto">
                <a:buNone/>
              </a:pPr>
              <a:t>5</a:t>
            </a:fld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92C30C-7B0E-5140-A599-60F74557BB5C}"/>
                  </a:ext>
                </a:extLst>
              </p:cNvPr>
              <p:cNvSpPr txBox="1"/>
              <p:nvPr/>
            </p:nvSpPr>
            <p:spPr>
              <a:xfrm>
                <a:off x="2675592" y="5205238"/>
                <a:ext cx="2853113" cy="88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defTabSz="650240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𝐼</m:t>
                      </m:r>
                      <m:d>
                        <m:dPr>
                          <m:ctrlPr>
                            <a:rPr kumimoji="0" lang="en-GB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𝑙𝑜𝑔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92C30C-7B0E-5140-A599-60F74557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92" y="5205238"/>
                <a:ext cx="2853113" cy="885884"/>
              </a:xfrm>
              <a:prstGeom prst="rect">
                <a:avLst/>
              </a:prstGeom>
              <a:blipFill>
                <a:blip r:embed="rId4"/>
                <a:stretch>
                  <a:fillRect l="-2222" t="-1408" r="-3556" b="-154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230562CC-293B-B64C-8A84-F9DDE96C2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Entropy</a:t>
            </a:r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37A4B3BD-7FAA-FB40-B3AF-C3B30B9056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1" y="980728"/>
            <a:ext cx="8229600" cy="559836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(First-order) Entropy is a measure of the uncertainty of a random variable.</a:t>
            </a:r>
          </a:p>
          <a:p>
            <a:r>
              <a:rPr lang="en-US" altLang="en-US" sz="2800" b="1" dirty="0"/>
              <a:t>Entropy</a:t>
            </a:r>
            <a:r>
              <a:rPr lang="en-US" altLang="en-US" sz="2800" dirty="0"/>
              <a:t> is the average information per symbol</a:t>
            </a:r>
          </a:p>
          <a:p>
            <a:endParaRPr lang="en-US" altLang="en-US" sz="2800" dirty="0"/>
          </a:p>
          <a:p>
            <a:pPr marL="0" indent="0">
              <a:buNone/>
            </a:pPr>
            <a:endParaRPr lang="en-US" altLang="en-US" sz="5400" dirty="0"/>
          </a:p>
          <a:p>
            <a:pPr>
              <a:spcBef>
                <a:spcPts val="1903"/>
              </a:spcBef>
            </a:pPr>
            <a:r>
              <a:rPr lang="en-US" altLang="en-US" sz="2800" dirty="0"/>
              <a:t>Entropy is expressed in bits</a:t>
            </a:r>
          </a:p>
          <a:p>
            <a:pPr>
              <a:spcBef>
                <a:spcPts val="1903"/>
              </a:spcBef>
            </a:pPr>
            <a:r>
              <a:rPr lang="en-US" altLang="en-US" sz="2800" dirty="0"/>
              <a:t>Entropy of a fair coin toss is 1 bit</a:t>
            </a:r>
          </a:p>
          <a:p>
            <a:pPr>
              <a:spcBef>
                <a:spcPts val="1903"/>
              </a:spcBef>
            </a:pPr>
            <a:r>
              <a:rPr lang="en-US" altLang="en-US" sz="2800" dirty="0"/>
              <a:t>Average length of the shortest description of the random variable</a:t>
            </a:r>
          </a:p>
          <a:p>
            <a:pPr>
              <a:buFont typeface="Wingdings" pitchFamily="2" charset="2"/>
              <a:buNone/>
            </a:pP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284086-3643-7F47-9CE6-81B4706EE100}"/>
                  </a:ext>
                </a:extLst>
              </p:cNvPr>
              <p:cNvSpPr txBox="1"/>
              <p:nvPr/>
            </p:nvSpPr>
            <p:spPr>
              <a:xfrm>
                <a:off x="2483768" y="2672283"/>
                <a:ext cx="3783280" cy="10774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50240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𝐻</m:t>
                      </m:r>
                      <m:d>
                        <m:dPr>
                          <m:ctrl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e>
                      </m:d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𝑖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𝐽</m:t>
                          </m:r>
                        </m:sup>
                        <m:e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𝑝</m:t>
                              </m:r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GB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284086-3643-7F47-9CE6-81B4706E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672283"/>
                <a:ext cx="3783280" cy="1077474"/>
              </a:xfrm>
              <a:prstGeom prst="rect">
                <a:avLst/>
              </a:prstGeom>
              <a:blipFill>
                <a:blip r:embed="rId2"/>
                <a:stretch>
                  <a:fillRect l="-336" t="-109302" r="-1342" b="-1651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">
            <a:extLst>
              <a:ext uri="{FF2B5EF4-FFF2-40B4-BE49-F238E27FC236}">
                <a16:creationId xmlns:a16="http://schemas.microsoft.com/office/drawing/2014/main" id="{B107CA5C-C5EB-5141-9A12-22FC56C019E8}"/>
              </a:ext>
            </a:extLst>
          </p:cNvPr>
          <p:cNvSpPr txBox="1">
            <a:spLocks/>
          </p:cNvSpPr>
          <p:nvPr/>
        </p:nvSpPr>
        <p:spPr>
          <a:xfrm>
            <a:off x="8604448" y="6431561"/>
            <a:ext cx="379655" cy="309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 fontScale="47500" lnSpcReduction="20000"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fontAlgn="auto">
              <a:buNone/>
            </a:pPr>
            <a:fld id="{86CB4B4D-7CA3-9044-876B-883B54F8677D}" type="slidenum">
              <a:rPr lang="en-GB" kern="0" smtClean="0"/>
              <a:pPr marL="0" indent="0" fontAlgn="auto">
                <a:buNone/>
              </a:pPr>
              <a:t>6</a:t>
            </a:fld>
            <a:endParaRPr lang="en-GB" kern="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AEA8F9-4507-224C-B2EE-D8247DEA5C74}"/>
              </a:ext>
            </a:extLst>
          </p:cNvPr>
          <p:cNvSpPr/>
          <p:nvPr/>
        </p:nvSpPr>
        <p:spPr>
          <a:xfrm>
            <a:off x="221560" y="1934129"/>
            <a:ext cx="8382888" cy="1926919"/>
          </a:xfrm>
          <a:prstGeom prst="roundRect">
            <a:avLst>
              <a:gd name="adj" fmla="val 10621"/>
            </a:avLst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635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493DD-30BB-8A40-87D9-B044DD50B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61" b="16618"/>
          <a:stretch/>
        </p:blipFill>
        <p:spPr>
          <a:xfrm>
            <a:off x="1187624" y="1231901"/>
            <a:ext cx="6529405" cy="21970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BEF21E-28DD-3F43-980C-632AED9B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Entropy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161E7-1994-184F-888B-F539A4AA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45024"/>
            <a:ext cx="744429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76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5C815FD3-7B5E-D44B-BFB5-210358537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498" y="-27384"/>
            <a:ext cx="8229600" cy="840630"/>
          </a:xfrm>
        </p:spPr>
        <p:txBody>
          <a:bodyPr/>
          <a:lstStyle/>
          <a:p>
            <a:r>
              <a:rPr lang="en-US" altLang="en-US" dirty="0"/>
              <a:t>Source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3E65EC-EEEB-284C-A608-AA98580FE99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3487333" y="1771802"/>
            <a:ext cx="4968552" cy="1307299"/>
          </a:xfrm>
        </p:spPr>
        <p:txBody>
          <a:bodyPr/>
          <a:lstStyle/>
          <a:p>
            <a:r>
              <a:rPr lang="en-US" dirty="0"/>
              <a:t>Sunrise Time – not that much informative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B336B-6865-7149-96C7-AACEF125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40" y="1523120"/>
            <a:ext cx="1555981" cy="1555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6A01A-C695-A04D-972C-B2F53B2B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973088"/>
            <a:ext cx="2583558" cy="1550135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A07A2CF-0FA1-3347-91EC-B612F525AFD6}"/>
              </a:ext>
            </a:extLst>
          </p:cNvPr>
          <p:cNvSpPr txBox="1">
            <a:spLocks/>
          </p:cNvSpPr>
          <p:nvPr/>
        </p:nvSpPr>
        <p:spPr>
          <a:xfrm>
            <a:off x="3536616" y="4215924"/>
            <a:ext cx="4968552" cy="1307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fontAlgn="auto"/>
            <a:r>
              <a:rPr lang="en-US" kern="0" dirty="0"/>
              <a:t>Black Hole Pic – highly informative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90948A69-B8B7-2449-A8CF-2C675D4B7FC5}"/>
              </a:ext>
            </a:extLst>
          </p:cNvPr>
          <p:cNvSpPr txBox="1">
            <a:spLocks/>
          </p:cNvSpPr>
          <p:nvPr/>
        </p:nvSpPr>
        <p:spPr>
          <a:xfrm>
            <a:off x="8604448" y="6381328"/>
            <a:ext cx="379655" cy="309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 fontScale="47500" lnSpcReduction="20000"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fontAlgn="auto">
              <a:buNone/>
            </a:pPr>
            <a:fld id="{86CB4B4D-7CA3-9044-876B-883B54F8677D}" type="slidenum">
              <a:rPr lang="en-GB" kern="0" smtClean="0"/>
              <a:pPr marL="0" indent="0" fontAlgn="auto">
                <a:buNone/>
              </a:pPr>
              <a:t>8</a:t>
            </a:fld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08484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64D216-A673-174F-BF17-324EFC36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B0944-9464-3944-8AFC-CDDD6639F770}"/>
              </a:ext>
            </a:extLst>
          </p:cNvPr>
          <p:cNvGrpSpPr/>
          <p:nvPr/>
        </p:nvGrpSpPr>
        <p:grpSpPr>
          <a:xfrm>
            <a:off x="1403648" y="1196752"/>
            <a:ext cx="6336704" cy="1584176"/>
            <a:chOff x="1331640" y="1124744"/>
            <a:chExt cx="6336704" cy="15841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489512-33BA-C740-83D7-EEA0BFB2C8BF}"/>
                </a:ext>
              </a:extLst>
            </p:cNvPr>
            <p:cNvSpPr/>
            <p:nvPr/>
          </p:nvSpPr>
          <p:spPr>
            <a:xfrm>
              <a:off x="1331640" y="1124744"/>
              <a:ext cx="6336704" cy="15841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l" defTabSz="6502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EC9967-0ACA-0647-B36B-7FB767D3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431" t="14608" r="20887" b="44688"/>
            <a:stretch/>
          </p:blipFill>
          <p:spPr>
            <a:xfrm>
              <a:off x="2339752" y="1124744"/>
              <a:ext cx="2952328" cy="7318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454372-EEC2-B84B-B626-6D3E165ABA9E}"/>
                    </a:ext>
                  </a:extLst>
                </p:cNvPr>
                <p:cNvSpPr txBox="1"/>
                <p:nvPr/>
              </p:nvSpPr>
              <p:spPr>
                <a:xfrm>
                  <a:off x="2123728" y="2047708"/>
                  <a:ext cx="5368328" cy="3077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5024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𝐻</m:t>
                        </m:r>
                        <m:d>
                          <m:dPr>
                            <m:ctrlPr>
                              <a:rPr kumimoji="0" lang="en-GB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GB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𝑋</m:t>
                            </m:r>
                          </m:e>
                        </m:d>
                        <m:r>
                          <a:rPr kumimoji="0" lang="en-GB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𝑙𝑜𝑔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 −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e>
                        </m:d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𝑙𝑜𝑔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≝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𝐻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454372-EEC2-B84B-B626-6D3E165AB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2047708"/>
                  <a:ext cx="5368328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472" t="-4000" r="-943" b="-3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1E62B1-6F74-3043-9ECC-4B824C4700C8}"/>
                </a:ext>
              </a:extLst>
            </p:cNvPr>
            <p:cNvSpPr txBox="1"/>
            <p:nvPr/>
          </p:nvSpPr>
          <p:spPr>
            <a:xfrm>
              <a:off x="1475656" y="1361740"/>
              <a:ext cx="769311" cy="1054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6502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Let</a:t>
              </a:r>
            </a:p>
            <a:p>
              <a:pPr marL="0" marR="0" indent="0" algn="l" defTabSz="6502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0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marL="0" marR="0" indent="0" algn="l" defTabSz="6502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Then 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5C7A8AF-E981-924F-9BB0-E0065399B6DC}"/>
              </a:ext>
            </a:extLst>
          </p:cNvPr>
          <p:cNvSpPr/>
          <p:nvPr/>
        </p:nvSpPr>
        <p:spPr>
          <a:xfrm>
            <a:off x="323528" y="4007549"/>
            <a:ext cx="4248472" cy="88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903"/>
              </a:spcBef>
            </a:pPr>
            <a:r>
              <a:rPr lang="en-US" altLang="en-US" dirty="0"/>
              <a:t>Entropy of a fair coin toss is 1 bit. </a:t>
            </a:r>
          </a:p>
          <a:p>
            <a:pPr>
              <a:spcBef>
                <a:spcPts val="1903"/>
              </a:spcBef>
            </a:pPr>
            <a:r>
              <a:rPr lang="en-US" altLang="en-US" dirty="0"/>
              <a:t>Or in other words</a:t>
            </a:r>
            <a:r>
              <a:rPr lang="en-US" altLang="en-US" dirty="0">
                <a:sym typeface="Wingdings" pitchFamily="2" charset="2"/>
              </a:rPr>
              <a:t> p=0.5  H(p)=1</a:t>
            </a:r>
            <a:endParaRPr lang="en-US" alt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938D26BA-58AC-1B44-85C4-01FAC617CD2D}"/>
              </a:ext>
            </a:extLst>
          </p:cNvPr>
          <p:cNvSpPr txBox="1">
            <a:spLocks/>
          </p:cNvSpPr>
          <p:nvPr/>
        </p:nvSpPr>
        <p:spPr>
          <a:xfrm>
            <a:off x="8604448" y="6431561"/>
            <a:ext cx="379655" cy="309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 fontScale="47500" lnSpcReduction="20000"/>
          </a:bodyPr>
          <a:lstStyle>
            <a:lvl1pPr marL="331503" marR="0" indent="-331503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906235" marR="0" indent="-449035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333500" marR="0" indent="-41910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8745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331720" marR="0" indent="-502920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928744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250201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2571659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2893116" marR="0" indent="-321457" algn="l" defTabSz="457184" latinLnBrk="0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1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fontAlgn="auto">
              <a:buNone/>
            </a:pPr>
            <a:fld id="{86CB4B4D-7CA3-9044-876B-883B54F8677D}" type="slidenum">
              <a:rPr lang="en-GB" kern="0" smtClean="0"/>
              <a:pPr marL="0" indent="0" fontAlgn="auto">
                <a:buNone/>
              </a:pPr>
              <a:t>9</a:t>
            </a:fld>
            <a:endParaRPr lang="en-GB" kern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687462-FC6E-AF4B-8A3D-921505359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40977"/>
            <a:ext cx="4016040" cy="28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99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AFC828">
          <a:alpha val="10000"/>
        </a:srgbClr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pptdkredgrad</Template>
  <TotalTime>7994</TotalTime>
  <Words>423</Words>
  <Application>Microsoft Macintosh PowerPoint</Application>
  <PresentationFormat>Letter Paper (8.5x11 in)</PresentationFormat>
  <Paragraphs>71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Times New Roman</vt:lpstr>
      <vt:lpstr>Wingdings</vt:lpstr>
      <vt:lpstr>Office Theme</vt:lpstr>
      <vt:lpstr>Source Coding</vt:lpstr>
      <vt:lpstr>What is Data Compression?</vt:lpstr>
      <vt:lpstr>What is data compression?</vt:lpstr>
      <vt:lpstr>PowerPoint Presentation</vt:lpstr>
      <vt:lpstr>Source Information</vt:lpstr>
      <vt:lpstr>Entropy</vt:lpstr>
      <vt:lpstr>Entropy</vt:lpstr>
      <vt:lpstr>Source Information</vt:lpstr>
      <vt:lpstr>Example 1 </vt:lpstr>
      <vt:lpstr>Example 2</vt:lpstr>
      <vt:lpstr>Thank You</vt:lpstr>
    </vt:vector>
  </TitlesOfParts>
  <Company>UCL ELECTRICAL ENGINEERING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Techniques for  Wireless Systems</dc:title>
  <dc:subject>TTS for Alcatel</dc:subject>
  <dc:creator>jmitchel</dc:creator>
  <cp:lastModifiedBy>Toni, Laura</cp:lastModifiedBy>
  <cp:revision>220</cp:revision>
  <cp:lastPrinted>2016-11-08T09:17:51Z</cp:lastPrinted>
  <dcterms:created xsi:type="dcterms:W3CDTF">2001-12-20T12:44:28Z</dcterms:created>
  <dcterms:modified xsi:type="dcterms:W3CDTF">2020-09-18T20:20:09Z</dcterms:modified>
</cp:coreProperties>
</file>